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87" r:id="rId2"/>
    <p:sldId id="268" r:id="rId3"/>
    <p:sldId id="271" r:id="rId4"/>
    <p:sldId id="258" r:id="rId5"/>
    <p:sldId id="272" r:id="rId6"/>
    <p:sldId id="275" r:id="rId7"/>
    <p:sldId id="276" r:id="rId8"/>
    <p:sldId id="273" r:id="rId9"/>
    <p:sldId id="259" r:id="rId10"/>
    <p:sldId id="260" r:id="rId11"/>
    <p:sldId id="261" r:id="rId12"/>
    <p:sldId id="277" r:id="rId13"/>
    <p:sldId id="278" r:id="rId14"/>
    <p:sldId id="279" r:id="rId15"/>
    <p:sldId id="280" r:id="rId16"/>
    <p:sldId id="281" r:id="rId17"/>
    <p:sldId id="282" r:id="rId18"/>
    <p:sldId id="283" r:id="rId19"/>
    <p:sldId id="284" r:id="rId20"/>
    <p:sldId id="285"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A6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66" autoAdjust="0"/>
    <p:restoredTop sz="94660"/>
  </p:normalViewPr>
  <p:slideViewPr>
    <p:cSldViewPr snapToGrid="0" showGuides="1">
      <p:cViewPr varScale="1">
        <p:scale>
          <a:sx n="74" d="100"/>
          <a:sy n="74" d="100"/>
        </p:scale>
        <p:origin x="762" y="72"/>
      </p:cViewPr>
      <p:guideLst>
        <p:guide orient="horz" pos="2160"/>
        <p:guide pos="3840"/>
      </p:guideLst>
    </p:cSldViewPr>
  </p:slideViewPr>
  <p:notesTextViewPr>
    <p:cViewPr>
      <p:scale>
        <a:sx n="1" d="1"/>
        <a:sy n="1" d="1"/>
      </p:scale>
      <p:origin x="0" y="0"/>
    </p:cViewPr>
  </p:notesTextViewPr>
  <p:sorterViewPr>
    <p:cViewPr>
      <p:scale>
        <a:sx n="100" d="100"/>
        <a:sy n="100" d="100"/>
      </p:scale>
      <p:origin x="0" y="-228"/>
    </p:cViewPr>
  </p:sorterViewPr>
  <p:notesViewPr>
    <p:cSldViewPr snapToGrid="0"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4/16/2018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4/16/2018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a:solidFill>
            <a:schemeClr val="accent1"/>
          </a:solidFill>
          <a:ln w="34925">
            <a:solidFill>
              <a:schemeClr val="bg1"/>
            </a:solidFill>
          </a:ln>
        </p:spPr>
        <p:txBody>
          <a:bodyPr>
            <a:normAutofit/>
          </a:bodyPr>
          <a:lstStyle>
            <a:lvl1pPr>
              <a:defRPr sz="4800">
                <a:solidFill>
                  <a:schemeClr val="bg1"/>
                </a:solidFill>
                <a:latin typeface="Arial Rounded MT Bold" panose="020F07040305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solidFill>
            <a:schemeClr val="accent5">
              <a:lumMod val="60000"/>
              <a:lumOff val="40000"/>
            </a:schemeClr>
          </a:solidFill>
        </p:spPr>
        <p:txBody>
          <a:bodyPr>
            <a:normAutofit/>
          </a:bodyPr>
          <a:lstStyle>
            <a:lvl1pPr>
              <a:defRPr sz="4000">
                <a:solidFill>
                  <a:schemeClr val="tx2"/>
                </a:solidFill>
                <a:latin typeface="Arial" panose="020B0604020202020204" pitchFamily="34" charset="0"/>
                <a:cs typeface="Arial" panose="020B0604020202020204" pitchFamily="34" charset="0"/>
              </a:defRPr>
            </a:lvl1pPr>
            <a:lvl2pPr>
              <a:defRPr sz="4000">
                <a:solidFill>
                  <a:schemeClr val="tx2"/>
                </a:solidFill>
                <a:latin typeface="Arial" panose="020B0604020202020204" pitchFamily="34" charset="0"/>
                <a:cs typeface="Arial" panose="020B0604020202020204" pitchFamily="34" charset="0"/>
              </a:defRPr>
            </a:lvl2pPr>
            <a:lvl3pPr>
              <a:defRPr sz="4000">
                <a:solidFill>
                  <a:schemeClr val="tx2"/>
                </a:solidFill>
                <a:latin typeface="Arial" panose="020B0604020202020204" pitchFamily="34" charset="0"/>
                <a:cs typeface="Arial" panose="020B0604020202020204" pitchFamily="34" charset="0"/>
              </a:defRPr>
            </a:lvl3pPr>
            <a:lvl4pPr>
              <a:defRPr sz="4000">
                <a:solidFill>
                  <a:schemeClr val="tx2"/>
                </a:solidFill>
                <a:latin typeface="Arial" panose="020B0604020202020204" pitchFamily="34" charset="0"/>
                <a:cs typeface="Arial" panose="020B0604020202020204" pitchFamily="34" charset="0"/>
              </a:defRPr>
            </a:lvl4pPr>
            <a:lvl5pPr>
              <a:defRPr sz="4000">
                <a:solidFill>
                  <a:schemeClr val="tx2"/>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smtClean="0"/>
              <a:t>Click to edit Master title style</a:t>
            </a:r>
            <a:endParaRPr lang="en-US"/>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4/16/2018</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t>4/16/2018</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4/16/2018</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smtClean="0"/>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pPr/>
              <a:t>4/16/2018</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524217"/>
            <a:ext cx="8686800" cy="1464906"/>
          </a:xfrm>
        </p:spPr>
        <p:txBody>
          <a:bodyPr/>
          <a:lstStyle/>
          <a:p>
            <a:pPr algn="ctr"/>
            <a:r>
              <a:rPr lang="en-US" dirty="0" smtClean="0">
                <a:latin typeface="Arial Black" panose="020B0A04020102020204" pitchFamily="34" charset="0"/>
              </a:rPr>
              <a:t>Surrender &amp; Sanctification</a:t>
            </a:r>
            <a:endParaRPr lang="en-US" dirty="0">
              <a:latin typeface="Arial Black" panose="020B0A04020102020204" pitchFamily="34" charset="0"/>
            </a:endParaRPr>
          </a:p>
        </p:txBody>
      </p:sp>
      <p:sp>
        <p:nvSpPr>
          <p:cNvPr id="3" name="Subtitle 2"/>
          <p:cNvSpPr>
            <a:spLocks noGrp="1"/>
          </p:cNvSpPr>
          <p:nvPr>
            <p:ph type="subTitle" idx="1"/>
          </p:nvPr>
        </p:nvSpPr>
        <p:spPr>
          <a:xfrm>
            <a:off x="1182709" y="4989123"/>
            <a:ext cx="8708265" cy="1089705"/>
          </a:xfrm>
        </p:spPr>
        <p:txBody>
          <a:bodyPr>
            <a:normAutofit/>
          </a:bodyPr>
          <a:lstStyle/>
          <a:p>
            <a:pPr algn="ctr"/>
            <a:r>
              <a:rPr lang="en-US" dirty="0" smtClean="0"/>
              <a:t>Mary Glenn Hadley &amp; Marlene Smith</a:t>
            </a:r>
          </a:p>
          <a:p>
            <a:pPr algn="ctr"/>
            <a:r>
              <a:rPr lang="en-US" dirty="0" smtClean="0"/>
              <a:t>Deeper in the Spirit Workshop </a:t>
            </a:r>
          </a:p>
          <a:p>
            <a:pPr algn="ctr"/>
            <a:r>
              <a:rPr lang="en-US" dirty="0" smtClean="0"/>
              <a:t>March 17, 2018</a:t>
            </a:r>
            <a:endParaRPr lang="en-US" dirty="0"/>
          </a:p>
        </p:txBody>
      </p:sp>
    </p:spTree>
    <p:extLst>
      <p:ext uri="{BB962C8B-B14F-4D97-AF65-F5344CB8AC3E}">
        <p14:creationId xmlns:p14="http://schemas.microsoft.com/office/powerpoint/2010/main" val="243391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255" y="595745"/>
            <a:ext cx="10058400" cy="1424565"/>
          </a:xfrm>
        </p:spPr>
        <p:txBody>
          <a:bodyPr>
            <a:normAutofit/>
          </a:bodyPr>
          <a:lstStyle/>
          <a:p>
            <a:pPr algn="ctr"/>
            <a:r>
              <a:rPr lang="en-US" dirty="0" smtClean="0"/>
              <a:t>WHY SURRENDER YOUR LIFE TO GOD?</a:t>
            </a:r>
            <a:endParaRPr lang="en-US" dirty="0"/>
          </a:p>
        </p:txBody>
      </p:sp>
      <p:sp>
        <p:nvSpPr>
          <p:cNvPr id="3" name="Content Placeholder 2"/>
          <p:cNvSpPr>
            <a:spLocks noGrp="1"/>
          </p:cNvSpPr>
          <p:nvPr>
            <p:ph idx="1"/>
          </p:nvPr>
        </p:nvSpPr>
        <p:spPr>
          <a:xfrm>
            <a:off x="1066800" y="2805546"/>
            <a:ext cx="10058400" cy="2957944"/>
          </a:xfrm>
        </p:spPr>
        <p:txBody>
          <a:bodyPr/>
          <a:lstStyle/>
          <a:p>
            <a:pPr marL="0" indent="0">
              <a:buNone/>
            </a:pPr>
            <a:r>
              <a:rPr lang="en-US" dirty="0" smtClean="0">
                <a:solidFill>
                  <a:schemeClr val="tx1"/>
                </a:solidFill>
              </a:rPr>
              <a:t>You will experience joy, fullness of life, forgiveness, peace, purpose for your life, and most of all you know you will spend eternity with God</a:t>
            </a:r>
            <a:endParaRPr lang="en-US" dirty="0">
              <a:solidFill>
                <a:schemeClr val="tx1"/>
              </a:solidFill>
            </a:endParaRPr>
          </a:p>
        </p:txBody>
      </p:sp>
    </p:spTree>
    <p:extLst>
      <p:ext uri="{BB962C8B-B14F-4D97-AF65-F5344CB8AC3E}">
        <p14:creationId xmlns:p14="http://schemas.microsoft.com/office/powerpoint/2010/main" val="157050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18973"/>
            <a:ext cx="10058400" cy="1188720"/>
          </a:xfrm>
        </p:spPr>
        <p:txBody>
          <a:bodyPr anchor="ctr"/>
          <a:lstStyle/>
          <a:p>
            <a:pPr algn="ctr"/>
            <a:r>
              <a:rPr lang="en-US" dirty="0" smtClean="0"/>
              <a:t>EXAMINE YOUR HEART</a:t>
            </a:r>
            <a:endParaRPr lang="en-US" dirty="0"/>
          </a:p>
        </p:txBody>
      </p:sp>
      <p:sp>
        <p:nvSpPr>
          <p:cNvPr id="3" name="Content Placeholder 2"/>
          <p:cNvSpPr>
            <a:spLocks noGrp="1"/>
          </p:cNvSpPr>
          <p:nvPr>
            <p:ph idx="1"/>
          </p:nvPr>
        </p:nvSpPr>
        <p:spPr>
          <a:xfrm>
            <a:off x="1125828" y="1880317"/>
            <a:ext cx="9940344" cy="4691716"/>
          </a:xfrm>
        </p:spPr>
        <p:txBody>
          <a:bodyPr>
            <a:normAutofit fontScale="92500" lnSpcReduction="10000"/>
          </a:bodyPr>
          <a:lstStyle/>
          <a:p>
            <a:pPr marL="0" indent="0">
              <a:buNone/>
            </a:pPr>
            <a:r>
              <a:rPr lang="en-US" dirty="0" smtClean="0">
                <a:solidFill>
                  <a:schemeClr val="tx1"/>
                </a:solidFill>
              </a:rPr>
              <a:t>Money				Eating habits</a:t>
            </a:r>
          </a:p>
          <a:p>
            <a:pPr marL="0" indent="0">
              <a:buNone/>
            </a:pPr>
            <a:r>
              <a:rPr lang="en-US" dirty="0" smtClean="0">
                <a:solidFill>
                  <a:schemeClr val="tx1"/>
                </a:solidFill>
              </a:rPr>
              <a:t>Sex					Spending habits</a:t>
            </a:r>
          </a:p>
          <a:p>
            <a:pPr marL="0" indent="0">
              <a:buNone/>
            </a:pPr>
            <a:r>
              <a:rPr lang="en-US" dirty="0" smtClean="0">
                <a:solidFill>
                  <a:schemeClr val="tx1"/>
                </a:solidFill>
              </a:rPr>
              <a:t>Power				How we spend our time</a:t>
            </a:r>
          </a:p>
          <a:p>
            <a:pPr marL="0" indent="0">
              <a:buNone/>
            </a:pPr>
            <a:r>
              <a:rPr lang="en-US" dirty="0" smtClean="0">
                <a:solidFill>
                  <a:schemeClr val="tx1"/>
                </a:solidFill>
              </a:rPr>
              <a:t>Marriages			Relationships	</a:t>
            </a:r>
          </a:p>
          <a:p>
            <a:pPr marL="0" indent="0">
              <a:buNone/>
            </a:pPr>
            <a:r>
              <a:rPr lang="en-US" dirty="0" smtClean="0">
                <a:solidFill>
                  <a:schemeClr val="tx1"/>
                </a:solidFill>
              </a:rPr>
              <a:t>Morals				Habits</a:t>
            </a:r>
          </a:p>
          <a:p>
            <a:pPr marL="0" indent="0">
              <a:buNone/>
            </a:pPr>
            <a:r>
              <a:rPr lang="en-US" dirty="0" smtClean="0">
                <a:solidFill>
                  <a:schemeClr val="tx1"/>
                </a:solidFill>
              </a:rPr>
              <a:t>Attitudes			Values	</a:t>
            </a:r>
          </a:p>
          <a:p>
            <a:pPr marL="0" indent="0">
              <a:buNone/>
            </a:pPr>
            <a:r>
              <a:rPr lang="en-US" dirty="0" smtClean="0">
                <a:solidFill>
                  <a:schemeClr val="tx1"/>
                </a:solidFill>
              </a:rPr>
              <a:t>Our tongues			Hobbies</a:t>
            </a:r>
            <a:endParaRPr lang="en-US" dirty="0">
              <a:solidFill>
                <a:schemeClr val="tx1"/>
              </a:solidFill>
            </a:endParaRPr>
          </a:p>
          <a:p>
            <a:endParaRPr lang="en-US" dirty="0"/>
          </a:p>
        </p:txBody>
      </p:sp>
      <p:pic>
        <p:nvPicPr>
          <p:cNvPr id="5" name="Picture 4"/>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8779525" y="3786389"/>
            <a:ext cx="2423583" cy="2785643"/>
          </a:xfrm>
          <a:prstGeom prst="rect">
            <a:avLst/>
          </a:prstGeom>
        </p:spPr>
      </p:pic>
    </p:spTree>
    <p:extLst>
      <p:ext uri="{BB962C8B-B14F-4D97-AF65-F5344CB8AC3E}">
        <p14:creationId xmlns:p14="http://schemas.microsoft.com/office/powerpoint/2010/main" val="321317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2666"/>
            <a:ext cx="10058400" cy="1188720"/>
          </a:xfrm>
        </p:spPr>
        <p:txBody>
          <a:bodyPr/>
          <a:lstStyle/>
          <a:p>
            <a:pPr algn="ctr"/>
            <a:r>
              <a:rPr lang="en-US" dirty="0" smtClean="0"/>
              <a:t>Sanctification</a:t>
            </a:r>
            <a:endParaRPr lang="en-US" dirty="0"/>
          </a:p>
        </p:txBody>
      </p:sp>
      <p:sp>
        <p:nvSpPr>
          <p:cNvPr id="6" name="Content Placeholder 2"/>
          <p:cNvSpPr txBox="1">
            <a:spLocks/>
          </p:cNvSpPr>
          <p:nvPr/>
        </p:nvSpPr>
        <p:spPr>
          <a:xfrm>
            <a:off x="3217572" y="1542245"/>
            <a:ext cx="5655972" cy="4549461"/>
          </a:xfrm>
          <a:prstGeom prst="rect">
            <a:avLst/>
          </a:prstGeom>
          <a:solidFill>
            <a:schemeClr val="accent5">
              <a:lumMod val="60000"/>
              <a:lumOff val="4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4000" kern="1200">
                <a:solidFill>
                  <a:schemeClr val="tx2"/>
                </a:solidFill>
                <a:latin typeface="Arial" panose="020B0604020202020204" pitchFamily="34" charset="0"/>
                <a:ea typeface="+mn-ea"/>
                <a:cs typeface="Arial" panose="020B0604020202020204" pitchFamily="34" charset="0"/>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4000" kern="1200">
                <a:solidFill>
                  <a:schemeClr val="tx2"/>
                </a:solidFill>
                <a:latin typeface="Arial" panose="020B0604020202020204" pitchFamily="34" charset="0"/>
                <a:ea typeface="+mn-ea"/>
                <a:cs typeface="Arial" panose="020B0604020202020204" pitchFamily="34" charset="0"/>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4000" kern="1200">
                <a:solidFill>
                  <a:schemeClr val="tx2"/>
                </a:solidFill>
                <a:latin typeface="Arial" panose="020B0604020202020204" pitchFamily="34" charset="0"/>
                <a:ea typeface="+mn-ea"/>
                <a:cs typeface="Arial" panose="020B0604020202020204" pitchFamily="34" charset="0"/>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4000" kern="1200">
                <a:solidFill>
                  <a:schemeClr val="tx2"/>
                </a:solidFill>
                <a:latin typeface="Arial" panose="020B0604020202020204" pitchFamily="34" charset="0"/>
                <a:ea typeface="+mn-ea"/>
                <a:cs typeface="Arial" panose="020B0604020202020204" pitchFamily="34" charset="0"/>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4000" kern="1200">
                <a:solidFill>
                  <a:schemeClr val="tx2"/>
                </a:solidFill>
                <a:latin typeface="Arial" panose="020B0604020202020204" pitchFamily="34" charset="0"/>
                <a:ea typeface="+mn-ea"/>
                <a:cs typeface="Arial" panose="020B0604020202020204" pitchFamily="34" charset="0"/>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a:lstStyle>
          <a:p>
            <a:pPr marL="0" indent="0" algn="ctr">
              <a:lnSpc>
                <a:spcPct val="100000"/>
              </a:lnSpc>
              <a:spcBef>
                <a:spcPts val="0"/>
              </a:spcBef>
              <a:buNone/>
            </a:pPr>
            <a:r>
              <a:rPr lang="en-US" sz="3600" dirty="0" smtClean="0">
                <a:latin typeface="Arial Black" panose="020B0A04020102020204" pitchFamily="34" charset="0"/>
              </a:rPr>
              <a:t>S</a:t>
            </a:r>
          </a:p>
          <a:p>
            <a:pPr marL="0" indent="0" algn="ctr">
              <a:lnSpc>
                <a:spcPct val="100000"/>
              </a:lnSpc>
              <a:spcBef>
                <a:spcPts val="0"/>
              </a:spcBef>
              <a:buNone/>
            </a:pPr>
            <a:r>
              <a:rPr lang="en-US" sz="3600" dirty="0" smtClean="0">
                <a:latin typeface="Arial Black" panose="020B0A04020102020204" pitchFamily="34" charset="0"/>
              </a:rPr>
              <a:t>A</a:t>
            </a:r>
          </a:p>
          <a:p>
            <a:pPr marL="0" indent="0" algn="ctr">
              <a:lnSpc>
                <a:spcPct val="100000"/>
              </a:lnSpc>
              <a:spcBef>
                <a:spcPts val="0"/>
              </a:spcBef>
              <a:buNone/>
            </a:pPr>
            <a:r>
              <a:rPr lang="en-US" sz="3600" dirty="0" smtClean="0">
                <a:latin typeface="Arial Black" panose="020B0A04020102020204" pitchFamily="34" charset="0"/>
              </a:rPr>
              <a:t>N</a:t>
            </a:r>
          </a:p>
          <a:p>
            <a:pPr marL="0" indent="0" algn="ctr">
              <a:lnSpc>
                <a:spcPct val="100000"/>
              </a:lnSpc>
              <a:spcBef>
                <a:spcPts val="0"/>
              </a:spcBef>
              <a:buNone/>
            </a:pPr>
            <a:r>
              <a:rPr lang="en-US" sz="3600" dirty="0" smtClean="0">
                <a:latin typeface="Arial Black" panose="020B0A04020102020204" pitchFamily="34" charset="0"/>
              </a:rPr>
              <a:t>C</a:t>
            </a:r>
          </a:p>
          <a:p>
            <a:pPr marL="0" indent="0" algn="ctr">
              <a:lnSpc>
                <a:spcPct val="100000"/>
              </a:lnSpc>
              <a:spcBef>
                <a:spcPts val="0"/>
              </a:spcBef>
              <a:buNone/>
            </a:pPr>
            <a:r>
              <a:rPr lang="en-US" sz="3600" dirty="0" smtClean="0">
                <a:latin typeface="Arial Black" panose="020B0A04020102020204" pitchFamily="34" charset="0"/>
              </a:rPr>
              <a:t>T</a:t>
            </a:r>
          </a:p>
          <a:p>
            <a:pPr marL="0" indent="0" algn="ctr">
              <a:lnSpc>
                <a:spcPct val="100000"/>
              </a:lnSpc>
              <a:spcBef>
                <a:spcPts val="0"/>
              </a:spcBef>
              <a:buNone/>
            </a:pPr>
            <a:r>
              <a:rPr lang="en-US" sz="3600" dirty="0" smtClean="0">
                <a:latin typeface="Arial Black" panose="020B0A04020102020204" pitchFamily="34" charset="0"/>
              </a:rPr>
              <a:t>I</a:t>
            </a:r>
          </a:p>
          <a:p>
            <a:pPr marL="0" indent="0" algn="ctr">
              <a:lnSpc>
                <a:spcPct val="100000"/>
              </a:lnSpc>
              <a:spcBef>
                <a:spcPts val="0"/>
              </a:spcBef>
              <a:buNone/>
            </a:pPr>
            <a:r>
              <a:rPr lang="en-US" sz="3600" dirty="0" smtClean="0">
                <a:latin typeface="Arial Black" panose="020B0A04020102020204" pitchFamily="34" charset="0"/>
              </a:rPr>
              <a:t>F</a:t>
            </a:r>
          </a:p>
          <a:p>
            <a:pPr marL="0" indent="0" algn="ctr">
              <a:lnSpc>
                <a:spcPct val="100000"/>
              </a:lnSpc>
              <a:spcBef>
                <a:spcPts val="0"/>
              </a:spcBef>
              <a:buNone/>
            </a:pPr>
            <a:r>
              <a:rPr lang="en-US" sz="3600" dirty="0">
                <a:latin typeface="Arial Black" panose="020B0A04020102020204" pitchFamily="34" charset="0"/>
              </a:rPr>
              <a:t>Y</a:t>
            </a:r>
            <a:endParaRPr lang="en-US" sz="3600" dirty="0" smtClean="0">
              <a:latin typeface="Arial Black" panose="020B0A04020102020204" pitchFamily="34" charset="0"/>
            </a:endParaRPr>
          </a:p>
        </p:txBody>
      </p:sp>
    </p:spTree>
    <p:extLst>
      <p:ext uri="{BB962C8B-B14F-4D97-AF65-F5344CB8AC3E}">
        <p14:creationId xmlns:p14="http://schemas.microsoft.com/office/powerpoint/2010/main" val="244686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Sanctification</a:t>
            </a:r>
            <a:endParaRPr lang="en-US"/>
          </a:p>
        </p:txBody>
      </p:sp>
      <p:sp>
        <p:nvSpPr>
          <p:cNvPr id="3" name="Content Placeholder 2"/>
          <p:cNvSpPr>
            <a:spLocks noGrp="1"/>
          </p:cNvSpPr>
          <p:nvPr>
            <p:ph idx="1"/>
          </p:nvPr>
        </p:nvSpPr>
        <p:spPr/>
        <p:txBody>
          <a:bodyPr>
            <a:normAutofit/>
          </a:bodyPr>
          <a:lstStyle/>
          <a:p>
            <a:r>
              <a:rPr lang="en-US" sz="4400" b="1" dirty="0" smtClean="0"/>
              <a:t>S</a:t>
            </a:r>
            <a:r>
              <a:rPr lang="en-US" dirty="0" smtClean="0"/>
              <a:t>urrender: </a:t>
            </a:r>
          </a:p>
          <a:p>
            <a:pPr marL="0" indent="0" algn="ctr">
              <a:buNone/>
            </a:pPr>
            <a:r>
              <a:rPr lang="en-US" dirty="0" smtClean="0"/>
              <a:t>There </a:t>
            </a:r>
            <a:r>
              <a:rPr lang="en-US" dirty="0"/>
              <a:t>can be no sanctification w/o surrender. Isaiah </a:t>
            </a:r>
            <a:r>
              <a:rPr lang="en-US" dirty="0" smtClean="0"/>
              <a:t>6:1-7</a:t>
            </a:r>
            <a:endParaRPr lang="en-US" dirty="0"/>
          </a:p>
        </p:txBody>
      </p:sp>
    </p:spTree>
    <p:extLst>
      <p:ext uri="{BB962C8B-B14F-4D97-AF65-F5344CB8AC3E}">
        <p14:creationId xmlns:p14="http://schemas.microsoft.com/office/powerpoint/2010/main" val="17238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Sanctification</a:t>
            </a:r>
            <a:endParaRPr lang="en-US"/>
          </a:p>
        </p:txBody>
      </p:sp>
      <p:sp>
        <p:nvSpPr>
          <p:cNvPr id="3" name="Content Placeholder 2"/>
          <p:cNvSpPr>
            <a:spLocks noGrp="1"/>
          </p:cNvSpPr>
          <p:nvPr>
            <p:ph idx="1"/>
          </p:nvPr>
        </p:nvSpPr>
        <p:spPr/>
        <p:txBody>
          <a:bodyPr>
            <a:normAutofit/>
          </a:bodyPr>
          <a:lstStyle/>
          <a:p>
            <a:r>
              <a:rPr lang="en-US" b="1" dirty="0" smtClean="0"/>
              <a:t>S</a:t>
            </a:r>
            <a:r>
              <a:rPr lang="en-US" dirty="0" smtClean="0"/>
              <a:t>urrender </a:t>
            </a:r>
          </a:p>
          <a:p>
            <a:r>
              <a:rPr lang="en-US" b="1" dirty="0" smtClean="0"/>
              <a:t>A</a:t>
            </a:r>
            <a:r>
              <a:rPr lang="en-US" dirty="0" smtClean="0"/>
              <a:t>dmit: </a:t>
            </a:r>
          </a:p>
          <a:p>
            <a:pPr marL="0" indent="0" algn="ctr">
              <a:buNone/>
            </a:pPr>
            <a:r>
              <a:rPr lang="en-US" sz="3600" dirty="0" smtClean="0"/>
              <a:t>We </a:t>
            </a:r>
            <a:r>
              <a:rPr lang="en-US" sz="3600" dirty="0"/>
              <a:t>don't have a clue what God's definition of holiness (sanctification) is. </a:t>
            </a:r>
            <a:r>
              <a:rPr lang="en-US" sz="3600" dirty="0" smtClean="0"/>
              <a:t>Matt.7:7-8</a:t>
            </a:r>
            <a:endParaRPr lang="en-US" sz="3600" dirty="0"/>
          </a:p>
        </p:txBody>
      </p:sp>
    </p:spTree>
    <p:extLst>
      <p:ext uri="{BB962C8B-B14F-4D97-AF65-F5344CB8AC3E}">
        <p14:creationId xmlns:p14="http://schemas.microsoft.com/office/powerpoint/2010/main" val="16776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Sanctification</a:t>
            </a:r>
            <a:endParaRPr lang="en-US"/>
          </a:p>
        </p:txBody>
      </p:sp>
      <p:sp>
        <p:nvSpPr>
          <p:cNvPr id="3" name="Content Placeholder 2"/>
          <p:cNvSpPr>
            <a:spLocks noGrp="1"/>
          </p:cNvSpPr>
          <p:nvPr>
            <p:ph idx="1"/>
          </p:nvPr>
        </p:nvSpPr>
        <p:spPr/>
        <p:txBody>
          <a:bodyPr>
            <a:normAutofit/>
          </a:bodyPr>
          <a:lstStyle/>
          <a:p>
            <a:r>
              <a:rPr lang="en-US" b="1" dirty="0" smtClean="0"/>
              <a:t>S</a:t>
            </a:r>
            <a:r>
              <a:rPr lang="en-US" dirty="0" smtClean="0"/>
              <a:t>urrender</a:t>
            </a:r>
          </a:p>
          <a:p>
            <a:r>
              <a:rPr lang="en-US" b="1" dirty="0" smtClean="0"/>
              <a:t>A</a:t>
            </a:r>
            <a:r>
              <a:rPr lang="en-US" dirty="0" smtClean="0"/>
              <a:t>dmit</a:t>
            </a:r>
            <a:endParaRPr lang="en-US" dirty="0"/>
          </a:p>
          <a:p>
            <a:r>
              <a:rPr lang="en-US" b="1" dirty="0"/>
              <a:t>N</a:t>
            </a:r>
            <a:r>
              <a:rPr lang="en-US" dirty="0"/>
              <a:t>uts and bolts: </a:t>
            </a:r>
            <a:endParaRPr lang="en-US" dirty="0" smtClean="0"/>
          </a:p>
          <a:p>
            <a:pPr marL="0" indent="0" algn="ctr">
              <a:lnSpc>
                <a:spcPct val="100000"/>
              </a:lnSpc>
              <a:spcBef>
                <a:spcPts val="0"/>
              </a:spcBef>
              <a:buNone/>
            </a:pPr>
            <a:r>
              <a:rPr lang="en-US" sz="3600" dirty="0" smtClean="0"/>
              <a:t>I </a:t>
            </a:r>
            <a:r>
              <a:rPr lang="en-US" sz="3600" dirty="0"/>
              <a:t>Thessalonians. 4:3-8; I Pet. 1:15-16; </a:t>
            </a:r>
            <a:endParaRPr lang="en-US" sz="3600" dirty="0" smtClean="0"/>
          </a:p>
          <a:p>
            <a:pPr marL="0" indent="0" algn="ctr">
              <a:lnSpc>
                <a:spcPct val="100000"/>
              </a:lnSpc>
              <a:spcBef>
                <a:spcPts val="0"/>
              </a:spcBef>
              <a:buNone/>
            </a:pPr>
            <a:r>
              <a:rPr lang="en-US" sz="3600" dirty="0" smtClean="0"/>
              <a:t>Rom</a:t>
            </a:r>
            <a:r>
              <a:rPr lang="en-US" sz="3600" dirty="0"/>
              <a:t>. 6:11; II Tim. </a:t>
            </a:r>
            <a:r>
              <a:rPr lang="en-US" sz="3600" dirty="0" smtClean="0"/>
              <a:t>2:14-26</a:t>
            </a:r>
            <a:endParaRPr lang="en-US" sz="3600" dirty="0"/>
          </a:p>
        </p:txBody>
      </p:sp>
    </p:spTree>
    <p:extLst>
      <p:ext uri="{BB962C8B-B14F-4D97-AF65-F5344CB8AC3E}">
        <p14:creationId xmlns:p14="http://schemas.microsoft.com/office/powerpoint/2010/main" val="110212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Sanctification</a:t>
            </a:r>
            <a:endParaRPr lang="en-US"/>
          </a:p>
        </p:txBody>
      </p:sp>
      <p:sp>
        <p:nvSpPr>
          <p:cNvPr id="3" name="Content Placeholder 2"/>
          <p:cNvSpPr>
            <a:spLocks noGrp="1"/>
          </p:cNvSpPr>
          <p:nvPr>
            <p:ph idx="1"/>
          </p:nvPr>
        </p:nvSpPr>
        <p:spPr/>
        <p:txBody>
          <a:bodyPr>
            <a:normAutofit/>
          </a:bodyPr>
          <a:lstStyle/>
          <a:p>
            <a:r>
              <a:rPr lang="en-US" b="1" dirty="0" smtClean="0"/>
              <a:t>S</a:t>
            </a:r>
            <a:r>
              <a:rPr lang="en-US" dirty="0" smtClean="0"/>
              <a:t>urrender</a:t>
            </a:r>
          </a:p>
          <a:p>
            <a:r>
              <a:rPr lang="en-US" b="1" dirty="0" smtClean="0"/>
              <a:t>A</a:t>
            </a:r>
            <a:r>
              <a:rPr lang="en-US" dirty="0" smtClean="0"/>
              <a:t>dmit</a:t>
            </a:r>
          </a:p>
          <a:p>
            <a:r>
              <a:rPr lang="en-US" b="1" dirty="0" smtClean="0"/>
              <a:t>N</a:t>
            </a:r>
            <a:r>
              <a:rPr lang="en-US" dirty="0" smtClean="0"/>
              <a:t>uts </a:t>
            </a:r>
            <a:r>
              <a:rPr lang="en-US" dirty="0"/>
              <a:t>and </a:t>
            </a:r>
            <a:r>
              <a:rPr lang="en-US" dirty="0" smtClean="0"/>
              <a:t>bolts</a:t>
            </a:r>
          </a:p>
          <a:p>
            <a:r>
              <a:rPr lang="en-US" b="1" dirty="0" smtClean="0"/>
              <a:t>C</a:t>
            </a:r>
            <a:r>
              <a:rPr lang="en-US" dirty="0" smtClean="0"/>
              <a:t>onforming </a:t>
            </a:r>
            <a:r>
              <a:rPr lang="en-US" dirty="0"/>
              <a:t>to</a:t>
            </a:r>
            <a:r>
              <a:rPr lang="en-US" dirty="0" smtClean="0"/>
              <a:t>... </a:t>
            </a:r>
          </a:p>
          <a:p>
            <a:pPr marL="0" indent="0" algn="ctr">
              <a:spcBef>
                <a:spcPts val="0"/>
              </a:spcBef>
              <a:buNone/>
            </a:pPr>
            <a:r>
              <a:rPr lang="en-US" sz="3600" dirty="0" smtClean="0"/>
              <a:t>Where </a:t>
            </a:r>
            <a:r>
              <a:rPr lang="en-US" sz="3600" dirty="0"/>
              <a:t>do we live? The kingdom of the world </a:t>
            </a:r>
            <a:endParaRPr lang="en-US" sz="3600" dirty="0" smtClean="0"/>
          </a:p>
          <a:p>
            <a:pPr marL="0" indent="0" algn="ctr">
              <a:spcBef>
                <a:spcPts val="0"/>
              </a:spcBef>
              <a:buNone/>
            </a:pPr>
            <a:r>
              <a:rPr lang="en-US" sz="3600" dirty="0" smtClean="0"/>
              <a:t>or </a:t>
            </a:r>
            <a:r>
              <a:rPr lang="en-US" sz="3600" dirty="0"/>
              <a:t>the kingdom of God</a:t>
            </a:r>
            <a:r>
              <a:rPr lang="en-US" sz="3600" dirty="0" smtClean="0"/>
              <a:t>?</a:t>
            </a:r>
            <a:endParaRPr lang="en-US" sz="3600" dirty="0"/>
          </a:p>
        </p:txBody>
      </p:sp>
    </p:spTree>
    <p:extLst>
      <p:ext uri="{BB962C8B-B14F-4D97-AF65-F5344CB8AC3E}">
        <p14:creationId xmlns:p14="http://schemas.microsoft.com/office/powerpoint/2010/main" val="34329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Sanctification</a:t>
            </a:r>
            <a:endParaRPr lang="en-US"/>
          </a:p>
        </p:txBody>
      </p:sp>
      <p:sp>
        <p:nvSpPr>
          <p:cNvPr id="3" name="Content Placeholder 2"/>
          <p:cNvSpPr>
            <a:spLocks noGrp="1"/>
          </p:cNvSpPr>
          <p:nvPr>
            <p:ph idx="1"/>
          </p:nvPr>
        </p:nvSpPr>
        <p:spPr/>
        <p:txBody>
          <a:bodyPr>
            <a:normAutofit lnSpcReduction="10000"/>
          </a:bodyPr>
          <a:lstStyle/>
          <a:p>
            <a:r>
              <a:rPr lang="en-US" b="1" dirty="0" smtClean="0"/>
              <a:t>S</a:t>
            </a:r>
            <a:r>
              <a:rPr lang="en-US" dirty="0" smtClean="0"/>
              <a:t>urrender</a:t>
            </a:r>
          </a:p>
          <a:p>
            <a:r>
              <a:rPr lang="en-US" b="1" dirty="0" smtClean="0"/>
              <a:t>A</a:t>
            </a:r>
            <a:r>
              <a:rPr lang="en-US" dirty="0" smtClean="0"/>
              <a:t>dmit</a:t>
            </a:r>
            <a:endParaRPr lang="en-US" dirty="0"/>
          </a:p>
          <a:p>
            <a:r>
              <a:rPr lang="en-US" b="1" dirty="0"/>
              <a:t>N</a:t>
            </a:r>
            <a:r>
              <a:rPr lang="en-US" dirty="0"/>
              <a:t>uts and </a:t>
            </a:r>
            <a:r>
              <a:rPr lang="en-US" dirty="0" smtClean="0"/>
              <a:t>bolts</a:t>
            </a:r>
          </a:p>
          <a:p>
            <a:r>
              <a:rPr lang="en-US" b="1" dirty="0" smtClean="0"/>
              <a:t>C</a:t>
            </a:r>
            <a:r>
              <a:rPr lang="en-US" dirty="0" smtClean="0"/>
              <a:t>onforming to…</a:t>
            </a:r>
            <a:endParaRPr lang="en-US" dirty="0"/>
          </a:p>
          <a:p>
            <a:r>
              <a:rPr lang="en-US" b="1" dirty="0"/>
              <a:t>T</a:t>
            </a:r>
            <a:r>
              <a:rPr lang="en-US" dirty="0"/>
              <a:t>ransformation: </a:t>
            </a:r>
            <a:endParaRPr lang="en-US" dirty="0" smtClean="0"/>
          </a:p>
          <a:p>
            <a:pPr marL="0" indent="0" algn="ctr">
              <a:buNone/>
            </a:pPr>
            <a:r>
              <a:rPr lang="en-US" dirty="0" smtClean="0"/>
              <a:t>II Pet.1:3-11</a:t>
            </a:r>
            <a:endParaRPr lang="en-US" dirty="0"/>
          </a:p>
        </p:txBody>
      </p:sp>
    </p:spTree>
    <p:extLst>
      <p:ext uri="{BB962C8B-B14F-4D97-AF65-F5344CB8AC3E}">
        <p14:creationId xmlns:p14="http://schemas.microsoft.com/office/powerpoint/2010/main" val="96610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Sanctification</a:t>
            </a:r>
            <a:endParaRPr lang="en-US"/>
          </a:p>
        </p:txBody>
      </p:sp>
      <p:sp>
        <p:nvSpPr>
          <p:cNvPr id="3" name="Content Placeholder 2"/>
          <p:cNvSpPr>
            <a:spLocks noGrp="1"/>
          </p:cNvSpPr>
          <p:nvPr>
            <p:ph idx="1"/>
          </p:nvPr>
        </p:nvSpPr>
        <p:spPr/>
        <p:txBody>
          <a:bodyPr>
            <a:normAutofit fontScale="92500" lnSpcReduction="20000"/>
          </a:bodyPr>
          <a:lstStyle/>
          <a:p>
            <a:r>
              <a:rPr lang="en-US" b="1" dirty="0" smtClean="0"/>
              <a:t>S</a:t>
            </a:r>
            <a:r>
              <a:rPr lang="en-US" dirty="0" smtClean="0"/>
              <a:t>urrender</a:t>
            </a:r>
          </a:p>
          <a:p>
            <a:r>
              <a:rPr lang="en-US" b="1" dirty="0" smtClean="0"/>
              <a:t>A</a:t>
            </a:r>
            <a:r>
              <a:rPr lang="en-US" dirty="0" smtClean="0"/>
              <a:t>dmit</a:t>
            </a:r>
          </a:p>
          <a:p>
            <a:r>
              <a:rPr lang="en-US" b="1" dirty="0" smtClean="0"/>
              <a:t>N</a:t>
            </a:r>
            <a:r>
              <a:rPr lang="en-US" dirty="0" smtClean="0"/>
              <a:t>uts </a:t>
            </a:r>
            <a:r>
              <a:rPr lang="en-US" dirty="0"/>
              <a:t>and </a:t>
            </a:r>
            <a:r>
              <a:rPr lang="en-US" dirty="0" smtClean="0"/>
              <a:t>bolts</a:t>
            </a:r>
          </a:p>
          <a:p>
            <a:r>
              <a:rPr lang="en-US" b="1" dirty="0" smtClean="0"/>
              <a:t>C</a:t>
            </a:r>
            <a:r>
              <a:rPr lang="en-US" dirty="0" smtClean="0"/>
              <a:t>onforming to</a:t>
            </a:r>
          </a:p>
          <a:p>
            <a:r>
              <a:rPr lang="en-US" b="1" dirty="0" smtClean="0"/>
              <a:t>T</a:t>
            </a:r>
            <a:r>
              <a:rPr lang="en-US" dirty="0" smtClean="0"/>
              <a:t>ransformation</a:t>
            </a:r>
            <a:endParaRPr lang="en-US" dirty="0"/>
          </a:p>
          <a:p>
            <a:r>
              <a:rPr lang="en-US" b="1" dirty="0"/>
              <a:t>I</a:t>
            </a:r>
            <a:r>
              <a:rPr lang="en-US" dirty="0"/>
              <a:t>ndwelling Presence/Power: </a:t>
            </a:r>
            <a:endParaRPr lang="en-US" dirty="0" smtClean="0"/>
          </a:p>
          <a:p>
            <a:pPr marL="0" indent="0" algn="ctr">
              <a:buNone/>
            </a:pPr>
            <a:r>
              <a:rPr lang="en-US" dirty="0" smtClean="0"/>
              <a:t>Eph.3:14-21</a:t>
            </a:r>
            <a:endParaRPr lang="en-US" dirty="0"/>
          </a:p>
        </p:txBody>
      </p:sp>
    </p:spTree>
    <p:extLst>
      <p:ext uri="{BB962C8B-B14F-4D97-AF65-F5344CB8AC3E}">
        <p14:creationId xmlns:p14="http://schemas.microsoft.com/office/powerpoint/2010/main" val="309158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Sanctification</a:t>
            </a:r>
            <a:endParaRPr lang="en-US"/>
          </a:p>
        </p:txBody>
      </p:sp>
      <p:sp>
        <p:nvSpPr>
          <p:cNvPr id="3" name="Content Placeholder 2"/>
          <p:cNvSpPr>
            <a:spLocks noGrp="1"/>
          </p:cNvSpPr>
          <p:nvPr>
            <p:ph idx="1"/>
          </p:nvPr>
        </p:nvSpPr>
        <p:spPr/>
        <p:txBody>
          <a:bodyPr>
            <a:normAutofit fontScale="92500" lnSpcReduction="20000"/>
          </a:bodyPr>
          <a:lstStyle/>
          <a:p>
            <a:r>
              <a:rPr lang="en-US" b="1" dirty="0" smtClean="0"/>
              <a:t>S</a:t>
            </a:r>
            <a:r>
              <a:rPr lang="en-US" dirty="0" smtClean="0"/>
              <a:t>urrender</a:t>
            </a:r>
          </a:p>
          <a:p>
            <a:r>
              <a:rPr lang="en-US" b="1" dirty="0" smtClean="0"/>
              <a:t>A</a:t>
            </a:r>
            <a:r>
              <a:rPr lang="en-US" dirty="0" smtClean="0"/>
              <a:t>dmit</a:t>
            </a:r>
          </a:p>
          <a:p>
            <a:r>
              <a:rPr lang="en-US" b="1" dirty="0" smtClean="0"/>
              <a:t>N</a:t>
            </a:r>
            <a:r>
              <a:rPr lang="en-US" dirty="0" smtClean="0"/>
              <a:t>uts and Bolts</a:t>
            </a:r>
          </a:p>
          <a:p>
            <a:r>
              <a:rPr lang="en-US" b="1" dirty="0" smtClean="0"/>
              <a:t>C</a:t>
            </a:r>
            <a:r>
              <a:rPr lang="en-US" dirty="0" smtClean="0"/>
              <a:t>onforming to…</a:t>
            </a:r>
          </a:p>
          <a:p>
            <a:r>
              <a:rPr lang="en-US" b="1" dirty="0" smtClean="0"/>
              <a:t>I</a:t>
            </a:r>
            <a:r>
              <a:rPr lang="en-US" dirty="0" smtClean="0"/>
              <a:t>ndwelling Presence/Power</a:t>
            </a:r>
            <a:endParaRPr lang="en-US" dirty="0"/>
          </a:p>
          <a:p>
            <a:r>
              <a:rPr lang="en-US" b="1" dirty="0" smtClean="0"/>
              <a:t>F</a:t>
            </a:r>
            <a:r>
              <a:rPr lang="en-US" dirty="0" smtClean="0"/>
              <a:t>aith/Fruit</a:t>
            </a:r>
          </a:p>
          <a:p>
            <a:pPr marL="0" indent="0" algn="ctr">
              <a:buNone/>
            </a:pPr>
            <a:r>
              <a:rPr lang="en-US" dirty="0" smtClean="0"/>
              <a:t>Heb.4:2</a:t>
            </a:r>
            <a:r>
              <a:rPr lang="en-US" dirty="0"/>
              <a:t>; Is A. 26:3; </a:t>
            </a:r>
            <a:r>
              <a:rPr lang="en-US" dirty="0" smtClean="0"/>
              <a:t>Matt.5:16</a:t>
            </a:r>
            <a:endParaRPr lang="en-US" dirty="0"/>
          </a:p>
        </p:txBody>
      </p:sp>
    </p:spTree>
    <p:extLst>
      <p:ext uri="{BB962C8B-B14F-4D97-AF65-F5344CB8AC3E}">
        <p14:creationId xmlns:p14="http://schemas.microsoft.com/office/powerpoint/2010/main" val="165684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nchor="ctr"/>
          <a:lstStyle/>
          <a:p>
            <a:pPr algn="ctr"/>
            <a:r>
              <a:rPr lang="en-US" dirty="0" smtClean="0"/>
              <a:t>Let's Get Acquainted</a:t>
            </a:r>
            <a:endParaRPr lang="en-US" dirty="0"/>
          </a:p>
        </p:txBody>
      </p:sp>
      <p:sp>
        <p:nvSpPr>
          <p:cNvPr id="3" name="Subtitle 2"/>
          <p:cNvSpPr>
            <a:spLocks noGrp="1"/>
          </p:cNvSpPr>
          <p:nvPr>
            <p:ph idx="1"/>
          </p:nvPr>
        </p:nvSpPr>
        <p:spPr>
          <a:solidFill>
            <a:schemeClr val="bg2"/>
          </a:solidFill>
        </p:spPr>
        <p:style>
          <a:lnRef idx="1">
            <a:schemeClr val="accent2"/>
          </a:lnRef>
          <a:fillRef idx="2">
            <a:schemeClr val="accent2"/>
          </a:fillRef>
          <a:effectRef idx="1">
            <a:schemeClr val="accent2"/>
          </a:effectRef>
          <a:fontRef idx="minor">
            <a:schemeClr val="dk1"/>
          </a:fontRef>
        </p:style>
        <p:txBody>
          <a:bodyPr/>
          <a:lstStyle/>
          <a:p>
            <a:pPr marL="0" indent="-457200">
              <a:buNone/>
            </a:pPr>
            <a:r>
              <a:rPr lang="en-US" dirty="0" smtClean="0">
                <a:solidFill>
                  <a:schemeClr val="tx1"/>
                </a:solidFill>
              </a:rPr>
              <a:t>1.  Give your name and where you are from</a:t>
            </a:r>
          </a:p>
          <a:p>
            <a:pPr marL="0" indent="-457200">
              <a:buNone/>
            </a:pPr>
            <a:r>
              <a:rPr lang="en-US" dirty="0" smtClean="0">
                <a:solidFill>
                  <a:schemeClr val="tx1"/>
                </a:solidFill>
              </a:rPr>
              <a:t>2.  Say why you have chosen to participate in this series of workshops</a:t>
            </a:r>
          </a:p>
          <a:p>
            <a:pPr marL="0" indent="-457200">
              <a:buNone/>
            </a:pPr>
            <a:r>
              <a:rPr lang="en-US" dirty="0" smtClean="0">
                <a:solidFill>
                  <a:schemeClr val="tx1"/>
                </a:solidFill>
              </a:rPr>
              <a:t>3.  What you hope to gain from these workshops</a:t>
            </a:r>
            <a:endParaRPr lang="en-US" dirty="0">
              <a:solidFill>
                <a:schemeClr val="tx1"/>
              </a:solidFill>
            </a:endParaRPr>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Sanctification</a:t>
            </a:r>
            <a:endParaRPr lang="en-US"/>
          </a:p>
        </p:txBody>
      </p:sp>
      <p:sp>
        <p:nvSpPr>
          <p:cNvPr id="3" name="Content Placeholder 2"/>
          <p:cNvSpPr>
            <a:spLocks noGrp="1"/>
          </p:cNvSpPr>
          <p:nvPr>
            <p:ph idx="1"/>
          </p:nvPr>
        </p:nvSpPr>
        <p:spPr>
          <a:xfrm>
            <a:off x="1066800" y="1803042"/>
            <a:ext cx="10058400" cy="4369159"/>
          </a:xfrm>
        </p:spPr>
        <p:txBody>
          <a:bodyPr>
            <a:normAutofit fontScale="77500" lnSpcReduction="20000"/>
          </a:bodyPr>
          <a:lstStyle/>
          <a:p>
            <a:pPr marL="320040" lvl="1" indent="0">
              <a:spcBef>
                <a:spcPts val="600"/>
              </a:spcBef>
              <a:buNone/>
            </a:pPr>
            <a:endParaRPr lang="en-US" b="1" dirty="0" smtClean="0"/>
          </a:p>
          <a:p>
            <a:pPr marL="320040" lvl="1" indent="0">
              <a:spcBef>
                <a:spcPts val="600"/>
              </a:spcBef>
              <a:buNone/>
            </a:pPr>
            <a:r>
              <a:rPr lang="en-US" b="1" dirty="0" smtClean="0"/>
              <a:t>S</a:t>
            </a:r>
            <a:r>
              <a:rPr lang="en-US" dirty="0" smtClean="0"/>
              <a:t>urrender</a:t>
            </a:r>
          </a:p>
          <a:p>
            <a:pPr marL="320040" lvl="1" indent="0">
              <a:spcBef>
                <a:spcPts val="600"/>
              </a:spcBef>
              <a:buNone/>
            </a:pPr>
            <a:r>
              <a:rPr lang="en-US" b="1" dirty="0" smtClean="0"/>
              <a:t>A</a:t>
            </a:r>
            <a:r>
              <a:rPr lang="en-US" dirty="0" smtClean="0"/>
              <a:t>dmit</a:t>
            </a:r>
          </a:p>
          <a:p>
            <a:pPr marL="320040" lvl="1" indent="0">
              <a:spcBef>
                <a:spcPts val="600"/>
              </a:spcBef>
              <a:buNone/>
            </a:pPr>
            <a:r>
              <a:rPr lang="en-US" b="1" dirty="0" smtClean="0"/>
              <a:t>N</a:t>
            </a:r>
            <a:r>
              <a:rPr lang="en-US" dirty="0" smtClean="0"/>
              <a:t>uts </a:t>
            </a:r>
            <a:r>
              <a:rPr lang="en-US" dirty="0"/>
              <a:t>and </a:t>
            </a:r>
            <a:r>
              <a:rPr lang="en-US" dirty="0" smtClean="0"/>
              <a:t>bolts</a:t>
            </a:r>
          </a:p>
          <a:p>
            <a:pPr marL="320040" lvl="1" indent="0">
              <a:spcBef>
                <a:spcPts val="600"/>
              </a:spcBef>
              <a:buNone/>
            </a:pPr>
            <a:r>
              <a:rPr lang="en-US" b="1" dirty="0" smtClean="0"/>
              <a:t>C</a:t>
            </a:r>
            <a:r>
              <a:rPr lang="en-US" dirty="0" smtClean="0"/>
              <a:t>onforming to…</a:t>
            </a:r>
          </a:p>
          <a:p>
            <a:pPr marL="320040" lvl="1" indent="0">
              <a:spcBef>
                <a:spcPts val="600"/>
              </a:spcBef>
              <a:buNone/>
            </a:pPr>
            <a:r>
              <a:rPr lang="en-US" b="1" dirty="0" smtClean="0"/>
              <a:t>T</a:t>
            </a:r>
            <a:r>
              <a:rPr lang="en-US" dirty="0" smtClean="0"/>
              <a:t>ransformation</a:t>
            </a:r>
          </a:p>
          <a:p>
            <a:pPr marL="320040" lvl="1" indent="0">
              <a:spcBef>
                <a:spcPts val="600"/>
              </a:spcBef>
              <a:buNone/>
            </a:pPr>
            <a:r>
              <a:rPr lang="en-US" b="1" dirty="0" smtClean="0"/>
              <a:t>I</a:t>
            </a:r>
            <a:r>
              <a:rPr lang="en-US" dirty="0" smtClean="0"/>
              <a:t>ndwelling Presence/Power</a:t>
            </a:r>
          </a:p>
          <a:p>
            <a:pPr marL="320040" lvl="1" indent="0">
              <a:spcBef>
                <a:spcPts val="600"/>
              </a:spcBef>
              <a:buNone/>
            </a:pPr>
            <a:r>
              <a:rPr lang="en-US" b="1" dirty="0" smtClean="0"/>
              <a:t>F</a:t>
            </a:r>
            <a:r>
              <a:rPr lang="en-US" dirty="0" smtClean="0"/>
              <a:t>aith/Fruit</a:t>
            </a:r>
          </a:p>
          <a:p>
            <a:pPr marL="320040" lvl="1" indent="0">
              <a:spcBef>
                <a:spcPts val="600"/>
              </a:spcBef>
              <a:buNone/>
            </a:pPr>
            <a:r>
              <a:rPr lang="en-US" b="1" dirty="0" smtClean="0"/>
              <a:t>Y</a:t>
            </a:r>
            <a:r>
              <a:rPr lang="en-US" dirty="0" smtClean="0"/>
              <a:t>ahweh </a:t>
            </a:r>
            <a:r>
              <a:rPr lang="en-US" dirty="0"/>
              <a:t>and us: </a:t>
            </a:r>
            <a:endParaRPr lang="en-US" dirty="0" smtClean="0"/>
          </a:p>
          <a:p>
            <a:pPr marL="0" indent="0" algn="ctr">
              <a:buNone/>
            </a:pPr>
            <a:r>
              <a:rPr lang="en-US" dirty="0" smtClean="0"/>
              <a:t>I </a:t>
            </a:r>
            <a:r>
              <a:rPr lang="en-US" dirty="0"/>
              <a:t>Cor.9:24-10:13; John 15:10-11</a:t>
            </a:r>
          </a:p>
        </p:txBody>
      </p:sp>
    </p:spTree>
    <p:extLst>
      <p:ext uri="{BB962C8B-B14F-4D97-AF65-F5344CB8AC3E}">
        <p14:creationId xmlns:p14="http://schemas.microsoft.com/office/powerpoint/2010/main" val="14490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Sanctification</a:t>
            </a:r>
            <a:endParaRPr lang="en-US"/>
          </a:p>
        </p:txBody>
      </p:sp>
      <p:sp>
        <p:nvSpPr>
          <p:cNvPr id="3" name="Content Placeholder 2"/>
          <p:cNvSpPr>
            <a:spLocks noGrp="1"/>
          </p:cNvSpPr>
          <p:nvPr>
            <p:ph idx="1"/>
          </p:nvPr>
        </p:nvSpPr>
        <p:spPr>
          <a:xfrm>
            <a:off x="3284113" y="1905001"/>
            <a:ext cx="6980350" cy="4267200"/>
          </a:xfrm>
        </p:spPr>
        <p:txBody>
          <a:bodyPr>
            <a:normAutofit fontScale="92500" lnSpcReduction="10000"/>
          </a:bodyPr>
          <a:lstStyle/>
          <a:p>
            <a:pPr marL="1097280" lvl="4" indent="0">
              <a:buNone/>
            </a:pPr>
            <a:r>
              <a:rPr lang="en-US" b="1" dirty="0" smtClean="0"/>
              <a:t>S</a:t>
            </a:r>
            <a:r>
              <a:rPr lang="en-US" dirty="0" smtClean="0"/>
              <a:t>urrender</a:t>
            </a:r>
          </a:p>
          <a:p>
            <a:pPr marL="1097280" lvl="4" indent="0">
              <a:buNone/>
            </a:pPr>
            <a:r>
              <a:rPr lang="en-US" b="1" dirty="0" smtClean="0"/>
              <a:t>A</a:t>
            </a:r>
            <a:r>
              <a:rPr lang="en-US" dirty="0" smtClean="0"/>
              <a:t>dmit</a:t>
            </a:r>
          </a:p>
          <a:p>
            <a:pPr marL="1097280" lvl="4" indent="0">
              <a:buNone/>
            </a:pPr>
            <a:r>
              <a:rPr lang="en-US" b="1" dirty="0" smtClean="0"/>
              <a:t>N</a:t>
            </a:r>
            <a:r>
              <a:rPr lang="en-US" dirty="0" smtClean="0"/>
              <a:t>uts </a:t>
            </a:r>
            <a:r>
              <a:rPr lang="en-US" dirty="0"/>
              <a:t>and </a:t>
            </a:r>
            <a:r>
              <a:rPr lang="en-US" dirty="0" smtClean="0"/>
              <a:t>bolts</a:t>
            </a:r>
          </a:p>
          <a:p>
            <a:pPr marL="1097280" lvl="4" indent="0">
              <a:buNone/>
            </a:pPr>
            <a:r>
              <a:rPr lang="en-US" b="1" dirty="0" smtClean="0"/>
              <a:t>C</a:t>
            </a:r>
            <a:r>
              <a:rPr lang="en-US" dirty="0" smtClean="0"/>
              <a:t>onforming to</a:t>
            </a:r>
          </a:p>
          <a:p>
            <a:pPr marL="1097280" lvl="4" indent="0">
              <a:buNone/>
            </a:pPr>
            <a:r>
              <a:rPr lang="en-US" b="1" dirty="0" smtClean="0"/>
              <a:t>T</a:t>
            </a:r>
            <a:r>
              <a:rPr lang="en-US" dirty="0" smtClean="0"/>
              <a:t>ransformation</a:t>
            </a:r>
            <a:endParaRPr lang="en-US" dirty="0"/>
          </a:p>
          <a:p>
            <a:pPr marL="1097280" lvl="4" indent="0">
              <a:buNone/>
            </a:pPr>
            <a:r>
              <a:rPr lang="en-US" b="1" dirty="0"/>
              <a:t>I</a:t>
            </a:r>
            <a:r>
              <a:rPr lang="en-US" dirty="0"/>
              <a:t>ndwelling </a:t>
            </a:r>
            <a:r>
              <a:rPr lang="en-US" dirty="0" smtClean="0"/>
              <a:t>Presence/Power</a:t>
            </a:r>
          </a:p>
          <a:p>
            <a:pPr marL="1097280" lvl="4" indent="0">
              <a:buNone/>
            </a:pPr>
            <a:r>
              <a:rPr lang="en-US" b="1" dirty="0" smtClean="0"/>
              <a:t>F</a:t>
            </a:r>
            <a:r>
              <a:rPr lang="en-US" dirty="0" smtClean="0"/>
              <a:t>aith/Fruit</a:t>
            </a:r>
          </a:p>
          <a:p>
            <a:pPr marL="1097280" lvl="4" indent="0">
              <a:buNone/>
            </a:pPr>
            <a:r>
              <a:rPr lang="en-US" b="1" dirty="0" smtClean="0"/>
              <a:t>Y</a:t>
            </a:r>
            <a:r>
              <a:rPr lang="en-US" dirty="0" smtClean="0"/>
              <a:t>ahweh </a:t>
            </a:r>
            <a:r>
              <a:rPr lang="en-US" dirty="0"/>
              <a:t>and </a:t>
            </a:r>
            <a:r>
              <a:rPr lang="en-US" dirty="0" smtClean="0"/>
              <a:t>us</a:t>
            </a:r>
          </a:p>
        </p:txBody>
      </p:sp>
    </p:spTree>
    <p:extLst>
      <p:ext uri="{BB962C8B-B14F-4D97-AF65-F5344CB8AC3E}">
        <p14:creationId xmlns:p14="http://schemas.microsoft.com/office/powerpoint/2010/main" val="385820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SURRENDER</a:t>
            </a:r>
            <a:br>
              <a:rPr lang="en-US" dirty="0" smtClean="0"/>
            </a:br>
            <a:endParaRPr lang="en-US" dirty="0"/>
          </a:p>
        </p:txBody>
      </p:sp>
      <p:sp>
        <p:nvSpPr>
          <p:cNvPr id="3" name="Subtitle 2"/>
          <p:cNvSpPr>
            <a:spLocks noGrp="1"/>
          </p:cNvSpPr>
          <p:nvPr>
            <p:ph type="subTitle" idx="1"/>
          </p:nvPr>
        </p:nvSpPr>
        <p:spPr>
          <a:xfrm>
            <a:off x="1066800" y="5168165"/>
            <a:ext cx="10266219" cy="440405"/>
          </a:xfrm>
        </p:spPr>
        <p:txBody>
          <a:bodyPr>
            <a:noAutofit/>
          </a:bodyPr>
          <a:lstStyle/>
          <a:p>
            <a:r>
              <a:rPr lang="en-US" sz="3600" i="1" dirty="0" smtClean="0"/>
              <a:t>But let the Lord Jesus Christ take control of you.  Romans 13:14</a:t>
            </a:r>
            <a:endParaRPr lang="en-US" sz="3600" i="1" dirty="0"/>
          </a:p>
        </p:txBody>
      </p:sp>
    </p:spTree>
    <p:extLst>
      <p:ext uri="{BB962C8B-B14F-4D97-AF65-F5344CB8AC3E}">
        <p14:creationId xmlns:p14="http://schemas.microsoft.com/office/powerpoint/2010/main" val="392339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4509" y="1237736"/>
            <a:ext cx="10058400" cy="4267200"/>
          </a:xfrm>
          <a:solidFill>
            <a:schemeClr val="accent3">
              <a:lumMod val="75000"/>
            </a:schemeClr>
          </a:solidFill>
        </p:spPr>
        <p:txBody>
          <a:bodyPr/>
          <a:lstStyle/>
          <a:p>
            <a:pPr marL="0" indent="0" algn="ctr">
              <a:buNone/>
            </a:pPr>
            <a:endParaRPr lang="en-US" i="1" dirty="0" smtClean="0"/>
          </a:p>
          <a:p>
            <a:pPr marL="0" indent="0" algn="ctr">
              <a:buNone/>
            </a:pPr>
            <a:r>
              <a:rPr lang="en-US" i="1" dirty="0" smtClean="0">
                <a:solidFill>
                  <a:schemeClr val="bg1"/>
                </a:solidFill>
                <a:latin typeface="AR JULIAN" panose="02000000000000000000" pitchFamily="2" charset="0"/>
              </a:rPr>
              <a:t>“When we obey God, </a:t>
            </a:r>
          </a:p>
          <a:p>
            <a:pPr marL="0" indent="0" algn="ctr">
              <a:buNone/>
            </a:pPr>
            <a:r>
              <a:rPr lang="en-US" i="1" dirty="0" smtClean="0">
                <a:solidFill>
                  <a:schemeClr val="bg1"/>
                </a:solidFill>
                <a:latin typeface="AR JULIAN" panose="02000000000000000000" pitchFamily="2" charset="0"/>
              </a:rPr>
              <a:t>we are sure that we know him.”  </a:t>
            </a:r>
          </a:p>
          <a:p>
            <a:pPr marL="2103120" lvl="8" indent="0" algn="ctr">
              <a:buNone/>
            </a:pPr>
            <a:r>
              <a:rPr lang="en-US" sz="3200" i="1" dirty="0" smtClean="0">
                <a:solidFill>
                  <a:schemeClr val="bg1"/>
                </a:solidFill>
                <a:latin typeface="AR JULIAN" panose="02000000000000000000" pitchFamily="2" charset="0"/>
              </a:rPr>
              <a:t>I John 2:3</a:t>
            </a:r>
            <a:endParaRPr lang="en-US" sz="3200" i="1" dirty="0">
              <a:solidFill>
                <a:schemeClr val="bg1"/>
              </a:solidFill>
              <a:latin typeface="AR JULI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17" y="3593205"/>
            <a:ext cx="4299310" cy="2849366"/>
          </a:xfrm>
          <a:prstGeom prst="rect">
            <a:avLst/>
          </a:prstGeom>
        </p:spPr>
      </p:pic>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Surrender Defined</a:t>
            </a:r>
            <a:endParaRPr lang="en-US" dirty="0"/>
          </a:p>
        </p:txBody>
      </p:sp>
      <p:sp>
        <p:nvSpPr>
          <p:cNvPr id="3" name="Content Placeholder 2"/>
          <p:cNvSpPr>
            <a:spLocks noGrp="1"/>
          </p:cNvSpPr>
          <p:nvPr>
            <p:ph idx="1"/>
          </p:nvPr>
        </p:nvSpPr>
        <p:spPr/>
        <p:txBody>
          <a:bodyPr/>
          <a:lstStyle/>
          <a:p>
            <a:pPr marL="0" indent="0" algn="just">
              <a:buNone/>
            </a:pPr>
            <a:r>
              <a:rPr lang="en-US" dirty="0" smtClean="0">
                <a:solidFill>
                  <a:schemeClr val="tx1"/>
                </a:solidFill>
              </a:rPr>
              <a:t>Surrender means willingly giving our possessions, our bodies, our finances, our wills, our all and laying them before God, asking Him to take control of our lives.</a:t>
            </a:r>
          </a:p>
          <a:p>
            <a:endParaRPr lang="en-US" dirty="0"/>
          </a:p>
          <a:p>
            <a:pPr marL="0" indent="0" algn="ctr">
              <a:buNone/>
            </a:pPr>
            <a:r>
              <a:rPr lang="en-US" sz="3200" i="1" dirty="0" smtClean="0">
                <a:solidFill>
                  <a:schemeClr val="tx1"/>
                </a:solidFill>
              </a:rPr>
              <a:t>“But let the Lord Jesus Christ take control of you…”  Romans 13:14</a:t>
            </a:r>
            <a:endParaRPr lang="en-US" sz="3200" i="1" dirty="0">
              <a:solidFill>
                <a:schemeClr val="tx1"/>
              </a:solidFill>
            </a:endParaRPr>
          </a:p>
        </p:txBody>
      </p:sp>
    </p:spTree>
    <p:extLst>
      <p:ext uri="{BB962C8B-B14F-4D97-AF65-F5344CB8AC3E}">
        <p14:creationId xmlns:p14="http://schemas.microsoft.com/office/powerpoint/2010/main" val="351322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255" y="1205663"/>
            <a:ext cx="10058400" cy="1188720"/>
          </a:xfrm>
        </p:spPr>
        <p:txBody>
          <a:bodyPr anchor="ctr"/>
          <a:lstStyle/>
          <a:p>
            <a:pPr algn="ctr"/>
            <a:r>
              <a:rPr lang="en-US" dirty="0" smtClean="0"/>
              <a:t>When Does Surrender Begin?</a:t>
            </a:r>
            <a:endParaRPr lang="en-US" dirty="0"/>
          </a:p>
        </p:txBody>
      </p:sp>
      <p:sp>
        <p:nvSpPr>
          <p:cNvPr id="3" name="Content Placeholder 2"/>
          <p:cNvSpPr>
            <a:spLocks noGrp="1"/>
          </p:cNvSpPr>
          <p:nvPr>
            <p:ph idx="1"/>
          </p:nvPr>
        </p:nvSpPr>
        <p:spPr>
          <a:xfrm>
            <a:off x="1066800" y="2777837"/>
            <a:ext cx="10058400" cy="2736272"/>
          </a:xfrm>
        </p:spPr>
        <p:txBody>
          <a:bodyPr/>
          <a:lstStyle/>
          <a:p>
            <a:pPr marL="0" indent="0" algn="just">
              <a:buNone/>
            </a:pPr>
            <a:r>
              <a:rPr lang="en-US" dirty="0" smtClean="0">
                <a:solidFill>
                  <a:schemeClr val="tx1"/>
                </a:solidFill>
              </a:rPr>
              <a:t>When we first believe in Jesus and recognize sin in our lives, confess those sins and accept forgiveness through what Jesus Christ did for us on the cross</a:t>
            </a:r>
            <a:endParaRPr lang="en-US" dirty="0">
              <a:solidFill>
                <a:schemeClr val="tx1"/>
              </a:solidFill>
            </a:endParaRPr>
          </a:p>
        </p:txBody>
      </p:sp>
    </p:spTree>
    <p:extLst>
      <p:ext uri="{BB962C8B-B14F-4D97-AF65-F5344CB8AC3E}">
        <p14:creationId xmlns:p14="http://schemas.microsoft.com/office/powerpoint/2010/main" val="17620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21276"/>
            <a:ext cx="10058400" cy="1324962"/>
          </a:xfrm>
        </p:spPr>
        <p:txBody>
          <a:bodyPr>
            <a:normAutofit fontScale="90000"/>
          </a:bodyPr>
          <a:lstStyle/>
          <a:p>
            <a:pPr algn="ctr"/>
            <a:r>
              <a:rPr lang="en-US" dirty="0" smtClean="0"/>
              <a:t>JESUS CALLS US TO A RADICAL RELATIONSHIP </a:t>
            </a:r>
            <a:endParaRPr lang="en-US" dirty="0"/>
          </a:p>
        </p:txBody>
      </p:sp>
      <p:sp>
        <p:nvSpPr>
          <p:cNvPr id="3" name="Content Placeholder 2"/>
          <p:cNvSpPr>
            <a:spLocks noGrp="1"/>
          </p:cNvSpPr>
          <p:nvPr>
            <p:ph idx="1"/>
          </p:nvPr>
        </p:nvSpPr>
        <p:spPr/>
        <p:txBody>
          <a:bodyPr/>
          <a:lstStyle/>
          <a:p>
            <a:pPr marL="0" indent="0">
              <a:buNone/>
            </a:pPr>
            <a:r>
              <a:rPr lang="en-US" i="1" dirty="0" smtClean="0">
                <a:solidFill>
                  <a:schemeClr val="tx1"/>
                </a:solidFill>
              </a:rPr>
              <a:t>“Whoever desires to come after Me, let him deny himself, and take up his cross, and follow Me.  For whoever desires to save his life will lose it, but whoever loses his life for My sake and the gospel’s will save it.” </a:t>
            </a:r>
            <a:endParaRPr lang="en-US" i="1" dirty="0">
              <a:solidFill>
                <a:schemeClr val="tx1"/>
              </a:solidFill>
            </a:endParaRPr>
          </a:p>
          <a:p>
            <a:pPr marL="0" indent="0" algn="ctr">
              <a:buNone/>
            </a:pPr>
            <a:r>
              <a:rPr lang="en-US" i="1" dirty="0" smtClean="0">
                <a:solidFill>
                  <a:schemeClr val="tx1"/>
                </a:solidFill>
              </a:rPr>
              <a:t>Mark 8:34-35</a:t>
            </a:r>
          </a:p>
        </p:txBody>
      </p:sp>
    </p:spTree>
    <p:extLst>
      <p:ext uri="{BB962C8B-B14F-4D97-AF65-F5344CB8AC3E}">
        <p14:creationId xmlns:p14="http://schemas.microsoft.com/office/powerpoint/2010/main" val="157756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865" y="347730"/>
            <a:ext cx="10189335" cy="1298508"/>
          </a:xfrm>
        </p:spPr>
        <p:txBody>
          <a:bodyPr>
            <a:normAutofit fontScale="90000"/>
          </a:bodyPr>
          <a:lstStyle/>
          <a:p>
            <a:pPr algn="ctr"/>
            <a:r>
              <a:rPr lang="en-US" dirty="0" smtClean="0"/>
              <a:t>EXAMINE AREAS OF YOUR LIFE YOU MAINTAIN TIGHT CONTROL OVER</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solidFill>
                  <a:schemeClr val="tx1"/>
                </a:solidFill>
              </a:rPr>
              <a:t>Money				Our eating habits</a:t>
            </a:r>
          </a:p>
          <a:p>
            <a:pPr marL="0" indent="0">
              <a:buNone/>
            </a:pPr>
            <a:r>
              <a:rPr lang="en-US" dirty="0" smtClean="0">
                <a:solidFill>
                  <a:schemeClr val="tx1"/>
                </a:solidFill>
              </a:rPr>
              <a:t>Sex					Our spending habits</a:t>
            </a:r>
          </a:p>
          <a:p>
            <a:pPr marL="0" indent="0">
              <a:buNone/>
            </a:pPr>
            <a:r>
              <a:rPr lang="en-US" dirty="0" smtClean="0">
                <a:solidFill>
                  <a:schemeClr val="tx1"/>
                </a:solidFill>
              </a:rPr>
              <a:t>Power				How we spend our time</a:t>
            </a:r>
          </a:p>
          <a:p>
            <a:pPr marL="0" indent="0">
              <a:buNone/>
            </a:pPr>
            <a:r>
              <a:rPr lang="en-US" dirty="0" smtClean="0">
                <a:solidFill>
                  <a:schemeClr val="tx1"/>
                </a:solidFill>
              </a:rPr>
              <a:t>Our marriages		Our relationships</a:t>
            </a:r>
          </a:p>
          <a:p>
            <a:pPr marL="0" indent="0">
              <a:buNone/>
            </a:pPr>
            <a:r>
              <a:rPr lang="en-US" dirty="0" smtClean="0">
                <a:solidFill>
                  <a:schemeClr val="tx1"/>
                </a:solidFill>
              </a:rPr>
              <a:t>Our morals			Our habits</a:t>
            </a:r>
          </a:p>
          <a:p>
            <a:pPr marL="0" indent="0">
              <a:buNone/>
            </a:pPr>
            <a:r>
              <a:rPr lang="en-US" dirty="0" smtClean="0">
                <a:solidFill>
                  <a:schemeClr val="tx1"/>
                </a:solidFill>
              </a:rPr>
              <a:t>Our attitudes			Our values</a:t>
            </a:r>
          </a:p>
          <a:p>
            <a:pPr marL="0" indent="0">
              <a:buNone/>
            </a:pPr>
            <a:r>
              <a:rPr lang="en-US" dirty="0" smtClean="0">
                <a:solidFill>
                  <a:schemeClr val="tx1"/>
                </a:solidFill>
              </a:rPr>
              <a:t>Our tongues			Our hobbies </a:t>
            </a:r>
            <a:endParaRPr lang="en-US" dirty="0">
              <a:solidFill>
                <a:schemeClr val="tx1"/>
              </a:solidFill>
            </a:endParaRPr>
          </a:p>
        </p:txBody>
      </p:sp>
    </p:spTree>
    <p:extLst>
      <p:ext uri="{BB962C8B-B14F-4D97-AF65-F5344CB8AC3E}">
        <p14:creationId xmlns:p14="http://schemas.microsoft.com/office/powerpoint/2010/main" val="12580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32509"/>
            <a:ext cx="10058400" cy="1313729"/>
          </a:xfrm>
        </p:spPr>
        <p:txBody>
          <a:bodyPr>
            <a:normAutofit fontScale="90000"/>
          </a:bodyPr>
          <a:lstStyle/>
          <a:p>
            <a:pPr algn="ctr"/>
            <a:r>
              <a:rPr lang="en-US" dirty="0" smtClean="0"/>
              <a:t>TWO BASIC FOUNDATIONS TO </a:t>
            </a:r>
            <a:br>
              <a:rPr lang="en-US" dirty="0" smtClean="0"/>
            </a:br>
            <a:r>
              <a:rPr lang="en-US" dirty="0" smtClean="0"/>
              <a:t>SURRENDING OUR LIVES TO GOD</a:t>
            </a:r>
            <a:endParaRPr lang="en-US" dirty="0"/>
          </a:p>
        </p:txBody>
      </p:sp>
      <p:sp>
        <p:nvSpPr>
          <p:cNvPr id="3" name="Content Placeholder 2"/>
          <p:cNvSpPr>
            <a:spLocks noGrp="1"/>
          </p:cNvSpPr>
          <p:nvPr>
            <p:ph idx="1"/>
          </p:nvPr>
        </p:nvSpPr>
        <p:spPr>
          <a:xfrm>
            <a:off x="1066800" y="2189017"/>
            <a:ext cx="10058400" cy="3255819"/>
          </a:xfrm>
        </p:spPr>
        <p:txBody>
          <a:bodyPr/>
          <a:lstStyle/>
          <a:p>
            <a:pPr marL="0" indent="0">
              <a:buNone/>
            </a:pPr>
            <a:endParaRPr lang="en-US" sz="1100" dirty="0" smtClean="0"/>
          </a:p>
          <a:p>
            <a:pPr marL="0" indent="0">
              <a:buNone/>
            </a:pPr>
            <a:r>
              <a:rPr lang="en-US" dirty="0" smtClean="0">
                <a:solidFill>
                  <a:schemeClr val="tx1"/>
                </a:solidFill>
              </a:rPr>
              <a:t>1.  How deep is your love for God?</a:t>
            </a:r>
          </a:p>
          <a:p>
            <a:pPr marL="0" indent="0">
              <a:buNone/>
            </a:pPr>
            <a:r>
              <a:rPr lang="en-US" dirty="0" smtClean="0">
                <a:solidFill>
                  <a:schemeClr val="tx1"/>
                </a:solidFill>
              </a:rPr>
              <a:t>2.  Do we allow the teachings of God found in the Bible to guide our behavior, decisions and direction for our lives?</a:t>
            </a:r>
            <a:endParaRPr lang="en-US" dirty="0">
              <a:solidFill>
                <a:schemeClr val="tx1"/>
              </a:solidFill>
            </a:endParaRPr>
          </a:p>
        </p:txBody>
      </p:sp>
    </p:spTree>
    <p:extLst>
      <p:ext uri="{BB962C8B-B14F-4D97-AF65-F5344CB8AC3E}">
        <p14:creationId xmlns:p14="http://schemas.microsoft.com/office/powerpoint/2010/main" val="158573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erry Blossom 16x9">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Cherry blossom nature presentation (widescreen)</Template>
  <TotalTime>175</TotalTime>
  <Words>493</Words>
  <Application>Microsoft Office PowerPoint</Application>
  <PresentationFormat>Widescreen</PresentationFormat>
  <Paragraphs>117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 JULIAN</vt:lpstr>
      <vt:lpstr>Arial</vt:lpstr>
      <vt:lpstr>Arial Black</vt:lpstr>
      <vt:lpstr>Arial Rounded MT Bold</vt:lpstr>
      <vt:lpstr>Cambria</vt:lpstr>
      <vt:lpstr>Cherry Blossom 16x9</vt:lpstr>
      <vt:lpstr>Surrender &amp; Sanctification</vt:lpstr>
      <vt:lpstr>Let's Get Acquainted</vt:lpstr>
      <vt:lpstr>SURRENDER </vt:lpstr>
      <vt:lpstr>PowerPoint Presentation</vt:lpstr>
      <vt:lpstr>Surrender Defined</vt:lpstr>
      <vt:lpstr>When Does Surrender Begin?</vt:lpstr>
      <vt:lpstr>JESUS CALLS US TO A RADICAL RELATIONSHIP </vt:lpstr>
      <vt:lpstr>EXAMINE AREAS OF YOUR LIFE YOU MAINTAIN TIGHT CONTROL OVER</vt:lpstr>
      <vt:lpstr>TWO BASIC FOUNDATIONS TO  SURRENDING OUR LIVES TO GOD</vt:lpstr>
      <vt:lpstr>WHY SURRENDER YOUR LIFE TO GOD?</vt:lpstr>
      <vt:lpstr>EXAMINE YOUR HEART</vt:lpstr>
      <vt:lpstr>Sanctification</vt:lpstr>
      <vt:lpstr>Sanctification</vt:lpstr>
      <vt:lpstr>Sanctification</vt:lpstr>
      <vt:lpstr>Sanctification</vt:lpstr>
      <vt:lpstr>Sanctification</vt:lpstr>
      <vt:lpstr>Sanctification</vt:lpstr>
      <vt:lpstr>Sanctification</vt:lpstr>
      <vt:lpstr>Sanctification</vt:lpstr>
      <vt:lpstr>Sanctification</vt:lpstr>
      <vt:lpstr>Sanctification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SURRENDER</dc:title>
  <dc:creator>Mariglenn</dc:creator>
  <cp:lastModifiedBy>Charlotte</cp:lastModifiedBy>
  <cp:revision>24</cp:revision>
  <dcterms:created xsi:type="dcterms:W3CDTF">2018-03-15T01:35:57Z</dcterms:created>
  <dcterms:modified xsi:type="dcterms:W3CDTF">2018-04-16T18:39:18Z</dcterms:modified>
</cp:coreProperties>
</file>